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6" r:id="rId5"/>
    <p:sldId id="270" r:id="rId6"/>
    <p:sldId id="271" r:id="rId7"/>
    <p:sldId id="272" r:id="rId8"/>
    <p:sldId id="273" r:id="rId9"/>
    <p:sldId id="274" r:id="rId10"/>
    <p:sldId id="275" r:id="rId11"/>
    <p:sldId id="268" r:id="rId12"/>
    <p:sldId id="259" r:id="rId13"/>
    <p:sldId id="260" r:id="rId14"/>
    <p:sldId id="269" r:id="rId15"/>
    <p:sldId id="261" r:id="rId16"/>
    <p:sldId id="262" r:id="rId17"/>
    <p:sldId id="263" r:id="rId18"/>
    <p:sldId id="266" r:id="rId19"/>
    <p:sldId id="276" r:id="rId20"/>
    <p:sldId id="264" r:id="rId21"/>
    <p:sldId id="265" r:id="rId22"/>
    <p:sldId id="267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172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-228600">
              <a:spcAft>
                <a:spcPts val="1000"/>
              </a:spcAft>
              <a:defRPr spc="300"/>
            </a:lvl1pPr>
            <a:lvl2pPr indent="-228600">
              <a:defRPr spc="300"/>
            </a:lvl2pPr>
            <a:lvl3pPr indent="-228600">
              <a:defRPr spc="300"/>
            </a:lvl3pPr>
            <a:lvl4pPr indent="-228600">
              <a:defRPr spc="300"/>
            </a:lvl4pPr>
            <a:lvl5pPr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9832B-DB6F-4852-860D-725FC573BE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6C52D-94F2-444F-A4D0-61639D4A87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8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8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8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5.xml"/><Relationship Id="rId2" Type="http://schemas.openxmlformats.org/officeDocument/2006/relationships/image" Target="../media/image2.png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6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6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6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69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分解两个大质数的乘积对于传统计算机来说是很困难的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RSA 公钥加密算法基于大数分解难题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1994</a:t>
            </a:r>
            <a:r>
              <a:rPr lang="zh-CN" altLang="en-US" dirty="0"/>
              <a:t>年，彼得</a:t>
            </a:r>
            <a:r>
              <a:rPr lang="en-US" altLang="zh-CN" dirty="0"/>
              <a:t>·</a:t>
            </a:r>
            <a:r>
              <a:rPr lang="zh-CN" altLang="en-US" dirty="0"/>
              <a:t>肖尔开发的肖尔算法问世，它被认为是量子计算历史上的一个里程碑。该算法允许量子计算机以更高的速度分解大整数。 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9416" y="1844824"/>
            <a:ext cx="2761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239 * 311 = 74329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71101 = 211 * 337</a:t>
            </a:r>
            <a:endParaRPr lang="en-US" altLang="zh-CN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量子电路简介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243" y="1442540"/>
            <a:ext cx="3226681" cy="7757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5" y="2504909"/>
            <a:ext cx="8736629" cy="31240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59496" y="2338099"/>
            <a:ext cx="1584176" cy="3467165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1213005" y="2636041"/>
            <a:ext cx="216025" cy="208823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5685" y="3356991"/>
            <a:ext cx="79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2n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qubits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5684" y="4982617"/>
            <a:ext cx="79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n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qubits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1509284"/>
            <a:ext cx="1728192" cy="4519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8866" y="1433676"/>
            <a:ext cx="3386116" cy="7753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5" y="2504909"/>
            <a:ext cx="8736629" cy="31240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43672" y="2338099"/>
            <a:ext cx="4536504" cy="3467165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量子电路简介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5501534"/>
            <a:ext cx="2808312" cy="33456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5684" y="4982617"/>
            <a:ext cx="79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n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qubits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5685" y="3356991"/>
            <a:ext cx="79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2n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qubits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1213005" y="2636041"/>
            <a:ext cx="216025" cy="208823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1581779"/>
            <a:ext cx="2376264" cy="4400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prstClr val="white"/>
                </a:solidFill>
              </a:rPr>
              <a:t>测量结果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638"/>
            <a:ext cx="8584696" cy="41764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368" y="1417638"/>
            <a:ext cx="2632981" cy="16226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24392" y="3800271"/>
            <a:ext cx="172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有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个峰值等间距分布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周期性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3798" y="1340768"/>
            <a:ext cx="3672406" cy="5040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98" y="1997387"/>
            <a:ext cx="4804404" cy="30963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QFT</a:t>
            </a:r>
            <a:r>
              <a:rPr lang="zh-CN" altLang="en-US" dirty="0">
                <a:solidFill>
                  <a:schemeClr val="bg1"/>
                </a:solidFill>
              </a:rPr>
              <a:t>后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352" y="1225851"/>
            <a:ext cx="5627456" cy="38467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61" y="5193435"/>
            <a:ext cx="5627455" cy="4547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概率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5142" y="1124744"/>
            <a:ext cx="9021715" cy="10502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69282"/>
            <a:ext cx="5364476" cy="2609823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峰值满足的条件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8" y="3027903"/>
            <a:ext cx="10632504" cy="19019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170" y="977900"/>
            <a:ext cx="3837305" cy="5356225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95" y="2027815"/>
            <a:ext cx="6362889" cy="22752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11730" y="3757930"/>
            <a:ext cx="3473450" cy="72009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1039758" y="2169926"/>
            <a:ext cx="216025" cy="1443807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0915" y="2605621"/>
            <a:ext cx="79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2n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qubits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914" y="3794623"/>
            <a:ext cx="79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？</a:t>
            </a:r>
            <a:r>
              <a:rPr lang="en-US" altLang="zh-CN" dirty="0">
                <a:solidFill>
                  <a:schemeClr val="bg1"/>
                </a:solidFill>
              </a:rPr>
              <a:t>qubits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构建量子乘法器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274638"/>
                <a:ext cx="10972800" cy="1143000"/>
              </a:xfrm>
            </p:spPr>
            <p:txBody>
              <a:bodyPr/>
              <a:lstStyle/>
              <a:p>
                <a:pPr algn="l"/>
                <a:r>
                  <a:rPr lang="zh-CN" altLang="en-US" dirty="0">
                    <a:solidFill>
                      <a:schemeClr val="bg1"/>
                    </a:solidFill>
                  </a:rPr>
                  <a:t> （模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，加常数）加法器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274638"/>
                <a:ext cx="10972800" cy="1143000"/>
              </a:xfrm>
              <a:blipFill rotWithShape="1">
                <a:blip r:embed="rId1"/>
                <a:stretch>
                  <a:fillRect t="-28" b="2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806" y="1586731"/>
            <a:ext cx="2367180" cy="9781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484784"/>
            <a:ext cx="5432206" cy="27363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91158" y="43784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相位加法器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86" y="4747772"/>
            <a:ext cx="3456384" cy="5229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373" y="4748037"/>
            <a:ext cx="3093827" cy="522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56196" y="43784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加法器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801" y="734152"/>
            <a:ext cx="3297497" cy="8916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567" y="2655897"/>
            <a:ext cx="3297497" cy="16803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（模 </a:t>
            </a:r>
            <a:r>
              <a:rPr lang="en-US" altLang="zh-CN" dirty="0">
                <a:solidFill>
                  <a:schemeClr val="bg1"/>
                </a:solidFill>
              </a:rPr>
              <a:t>N</a:t>
            </a:r>
            <a:r>
              <a:rPr lang="zh-CN" altLang="en-US" dirty="0">
                <a:solidFill>
                  <a:schemeClr val="bg1"/>
                </a:solidFill>
              </a:rPr>
              <a:t>，加常数）加法器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7142" y="1268759"/>
            <a:ext cx="4618189" cy="677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88" y="2060848"/>
            <a:ext cx="9516023" cy="26046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5445384"/>
            <a:ext cx="9408368" cy="81664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3863975" y="4004945"/>
            <a:ext cx="184150" cy="80454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071495" y="4794250"/>
            <a:ext cx="171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增加一位用于判断溢出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6398" y="607947"/>
            <a:ext cx="9799200" cy="1207928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如何用量子计算机分解质因数？</a:t>
            </a:r>
            <a:endParaRPr lang="zh-CN" altLang="en-US" sz="5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05" y="2276872"/>
            <a:ext cx="8616785" cy="30811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（模 </a:t>
            </a:r>
            <a:r>
              <a:rPr lang="en-US" altLang="zh-CN" dirty="0">
                <a:solidFill>
                  <a:schemeClr val="bg1"/>
                </a:solidFill>
              </a:rPr>
              <a:t>N</a:t>
            </a:r>
            <a:r>
              <a:rPr lang="zh-CN" altLang="en-US" dirty="0">
                <a:solidFill>
                  <a:schemeClr val="bg1"/>
                </a:solidFill>
              </a:rPr>
              <a:t>，乘常数）乘法器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376772"/>
            <a:ext cx="9612334" cy="41044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512" y="1417638"/>
            <a:ext cx="10274976" cy="2952328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（模 </a:t>
            </a:r>
            <a:r>
              <a:rPr lang="en-US" altLang="zh-CN" dirty="0">
                <a:solidFill>
                  <a:schemeClr val="bg1"/>
                </a:solidFill>
              </a:rPr>
              <a:t>N</a:t>
            </a:r>
            <a:r>
              <a:rPr lang="zh-CN" altLang="en-US" dirty="0">
                <a:solidFill>
                  <a:schemeClr val="bg1"/>
                </a:solidFill>
              </a:rPr>
              <a:t>，乘常数）乘法器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53" y="4648274"/>
            <a:ext cx="8728494" cy="7920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8507" y="1796972"/>
            <a:ext cx="8736629" cy="3124039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1476864" y="1903948"/>
            <a:ext cx="216025" cy="208823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9544" y="2624898"/>
            <a:ext cx="79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2n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qubits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5463" y="4274680"/>
            <a:ext cx="86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n+(n+2)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qubits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完整的</a:t>
            </a:r>
            <a:r>
              <a:rPr lang="en-US" altLang="zh-CN" dirty="0" err="1">
                <a:solidFill>
                  <a:schemeClr val="bg1"/>
                </a:solidFill>
              </a:rPr>
              <a:t>shor</a:t>
            </a:r>
            <a:r>
              <a:rPr lang="zh-CN" altLang="en-US" dirty="0">
                <a:solidFill>
                  <a:schemeClr val="bg1"/>
                </a:solidFill>
              </a:rPr>
              <a:t>算法  </a:t>
            </a:r>
            <a:r>
              <a:rPr lang="zh-CN" altLang="en-US" sz="3600" dirty="0">
                <a:solidFill>
                  <a:schemeClr val="bg1"/>
                </a:solidFill>
              </a:rPr>
              <a:t>（使用</a:t>
            </a:r>
            <a:r>
              <a:rPr lang="en-US" altLang="zh-CN" sz="3600" dirty="0">
                <a:solidFill>
                  <a:schemeClr val="bg1"/>
                </a:solidFill>
              </a:rPr>
              <a:t>4n+2 qubits</a:t>
            </a:r>
            <a:r>
              <a:rPr lang="zh-CN" altLang="en-US" sz="3600" dirty="0">
                <a:solidFill>
                  <a:schemeClr val="bg1"/>
                </a:solidFill>
              </a:rPr>
              <a:t>）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2n+3 trick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618" y="2240730"/>
            <a:ext cx="5256763" cy="23765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2n+3 trick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594" y="2239174"/>
            <a:ext cx="10356812" cy="237965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2n+3 trick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542" y="2237429"/>
            <a:ext cx="9866915" cy="2383141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839970" y="5127625"/>
            <a:ext cx="2982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不再被修改，可提前测量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5735955" y="4149090"/>
            <a:ext cx="347980" cy="8572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2n+3 trick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982" y="2237429"/>
            <a:ext cx="11624035" cy="238314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2n+3 trick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238" y="2790905"/>
            <a:ext cx="11209524" cy="127619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4727848" y="2492896"/>
            <a:ext cx="0" cy="43204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55740" y="1781106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旋转角度由之前的测量结果决定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Shor, P.W. "Algorithms for quantum computation: discrete logarithms and factoring"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Stephane Beauregard "Circuit for Shor's algorithm using 2n+3 qubits"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S. Parker, M.B. </a:t>
            </a:r>
            <a:r>
              <a:rPr lang="en-US" altLang="zh-CN" dirty="0" err="1">
                <a:solidFill>
                  <a:schemeClr val="bg1"/>
                </a:solidFill>
              </a:rPr>
              <a:t>Plenio</a:t>
            </a:r>
            <a:r>
              <a:rPr lang="en-US" altLang="zh-CN" dirty="0">
                <a:solidFill>
                  <a:schemeClr val="bg1"/>
                </a:solidFill>
              </a:rPr>
              <a:t> "Efficient factorization with a single pure qubit and </a:t>
            </a:r>
            <a:r>
              <a:rPr lang="en-US" altLang="zh-CN" dirty="0" err="1">
                <a:solidFill>
                  <a:schemeClr val="bg1"/>
                </a:solidFill>
              </a:rPr>
              <a:t>logN</a:t>
            </a:r>
            <a:r>
              <a:rPr lang="en-US" altLang="zh-CN" dirty="0">
                <a:solidFill>
                  <a:schemeClr val="bg1"/>
                </a:solidFill>
              </a:rPr>
              <a:t> mixed qubits"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Eric R. Johnston, Nic Harrigan, Mercedes </a:t>
            </a:r>
            <a:r>
              <a:rPr lang="en-US" altLang="zh-CN" dirty="0" err="1">
                <a:solidFill>
                  <a:schemeClr val="bg1"/>
                </a:solidFill>
              </a:rPr>
              <a:t>Gimeno</a:t>
            </a:r>
            <a:r>
              <a:rPr lang="en-US" altLang="zh-CN" dirty="0">
                <a:solidFill>
                  <a:schemeClr val="bg1"/>
                </a:solidFill>
              </a:rPr>
              <a:t>-Segovia "Programming Quantum Computers_ Essential Algorithms and Code Samples"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Shor's algorithm - Wikipedia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Shor's Algorithm - </a:t>
            </a:r>
            <a:r>
              <a:rPr lang="en-US" altLang="zh-CN" dirty="0" err="1">
                <a:solidFill>
                  <a:schemeClr val="bg1"/>
                </a:solidFill>
              </a:rPr>
              <a:t>Qiskit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Q# </a:t>
            </a:r>
            <a:r>
              <a:rPr lang="zh-CN" altLang="en-US" dirty="0">
                <a:solidFill>
                  <a:schemeClr val="bg1"/>
                </a:solidFill>
              </a:rPr>
              <a:t>中的量子算法 </a:t>
            </a:r>
            <a:r>
              <a:rPr lang="en-US" altLang="zh-CN" dirty="0">
                <a:solidFill>
                  <a:schemeClr val="bg1"/>
                </a:solidFill>
              </a:rPr>
              <a:t>- Azure Quantum | Microsoft Docs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reference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/>
          <p:cNvCxnSpPr/>
          <p:nvPr/>
        </p:nvCxnSpPr>
        <p:spPr>
          <a:xfrm>
            <a:off x="4074972" y="3212976"/>
            <a:ext cx="86409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553936" y="2888357"/>
            <a:ext cx="10461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传统部分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32168" y="2888357"/>
            <a:ext cx="100811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量子部分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074972" y="3888631"/>
            <a:ext cx="86409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 txBox="1"/>
          <p:nvPr/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如何用shor算法分解质因数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51720" y="3134578"/>
            <a:ext cx="9995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shor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83854" y="27806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大数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2984" y="346035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因子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246062" y="3212976"/>
            <a:ext cx="86409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7246062" y="3888631"/>
            <a:ext cx="86409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354944" y="2780635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求阶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54074" y="346035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9317" y="2762635"/>
            <a:ext cx="1296144" cy="13327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688152" y="2766039"/>
            <a:ext cx="1296144" cy="13327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207705" y="2760600"/>
            <a:ext cx="1296144" cy="13327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传统部分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250" y="1483217"/>
            <a:ext cx="11239500" cy="389156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成功率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1682115"/>
            <a:ext cx="5551170" cy="7473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1241425"/>
            <a:ext cx="4091940" cy="7473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15267" r="45012" b="69016"/>
          <a:stretch>
            <a:fillRect/>
          </a:stretch>
        </p:blipFill>
        <p:spPr>
          <a:xfrm>
            <a:off x="608330" y="2545715"/>
            <a:ext cx="3312795" cy="594995"/>
          </a:xfrm>
          <a:prstGeom prst="rect">
            <a:avLst/>
          </a:prstGeom>
        </p:spPr>
      </p:pic>
      <p:pic>
        <p:nvPicPr>
          <p:cNvPr id="3" name="图片 7"/>
          <p:cNvPicPr>
            <a:picLocks noChangeAspect="1"/>
          </p:cNvPicPr>
          <p:nvPr>
            <p:ph idx="1"/>
          </p:nvPr>
        </p:nvPicPr>
        <p:blipFill>
          <a:blip r:embed="rId3"/>
          <a:srcRect t="44883"/>
          <a:stretch>
            <a:fillRect/>
          </a:stretch>
        </p:blipFill>
        <p:spPr>
          <a:xfrm>
            <a:off x="335280" y="3140710"/>
            <a:ext cx="7197725" cy="9131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400" y="2204864"/>
            <a:ext cx="9243299" cy="38855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0" y="1560769"/>
            <a:ext cx="4782750" cy="644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0" y="1120292"/>
            <a:ext cx="3525450" cy="64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成功率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3429000"/>
            <a:ext cx="7311390" cy="1350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成功率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1262380"/>
            <a:ext cx="6732270" cy="15328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20465"/>
            <a:ext cx="10969200" cy="705600"/>
          </a:xfrm>
        </p:spPr>
        <p:txBody>
          <a:bodyPr/>
          <a:lstStyle/>
          <a:p>
            <a:r>
              <a:rPr lang="zh-CN" altLang="en-US"/>
              <a:t>成功率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00" y="1535244"/>
            <a:ext cx="9550192" cy="2331906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623570" y="2132965"/>
            <a:ext cx="10440670" cy="935990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Content Placeholder 2" descr="67AP$%YNV~M7`@X%}IF6RED"/>
          <p:cNvPicPr>
            <a:picLocks noChangeAspect="1"/>
          </p:cNvPicPr>
          <p:nvPr>
            <p:ph idx="1"/>
          </p:nvPr>
        </p:nvPicPr>
        <p:blipFill>
          <a:blip r:embed="rId2"/>
          <a:srcRect l="2656" t="-5793" r="10227" b="5132"/>
          <a:stretch>
            <a:fillRect/>
          </a:stretch>
        </p:blipFill>
        <p:spPr>
          <a:xfrm>
            <a:off x="725170" y="1988820"/>
            <a:ext cx="9139555" cy="12185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量子计算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33689" t="35634" r="34516" b="36730"/>
          <a:stretch>
            <a:fillRect/>
          </a:stretch>
        </p:blipFill>
        <p:spPr>
          <a:xfrm>
            <a:off x="3151880" y="1913457"/>
            <a:ext cx="1872208" cy="7548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b="72364"/>
          <a:stretch>
            <a:fillRect/>
          </a:stretch>
        </p:blipFill>
        <p:spPr>
          <a:xfrm>
            <a:off x="3151880" y="1280446"/>
            <a:ext cx="5888239" cy="7548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31226" t="72364" r="32087"/>
          <a:stretch>
            <a:fillRect/>
          </a:stretch>
        </p:blipFill>
        <p:spPr>
          <a:xfrm>
            <a:off x="3151880" y="2548827"/>
            <a:ext cx="2160240" cy="7548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5440" y="1427048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状态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7428" y="2060060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量子门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5440" y="269543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测量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06860"/>
            <a:ext cx="7704856" cy="247967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04312" y="4123531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通过量子门构建量子电路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5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5_1*a*1"/>
  <p:tag name="KSO_WM_TEMPLATE_CATEGORY" val="custom"/>
  <p:tag name="KSO_WM_TEMPLATE_INDEX" val="20205175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5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5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5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新版空白演示配色">
      <a:dk1>
        <a:srgbClr val="FFFFFF"/>
      </a:dk1>
      <a:lt1>
        <a:srgbClr val="0F1423"/>
      </a:lt1>
      <a:dk2>
        <a:srgbClr val="FFFFFF"/>
      </a:dk2>
      <a:lt2>
        <a:srgbClr val="0F1423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</Words>
  <Application>WPS Presentation</Application>
  <PresentationFormat>宽屏</PresentationFormat>
  <Paragraphs>144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Calibri</vt:lpstr>
      <vt:lpstr>Arial</vt:lpstr>
      <vt:lpstr>微软雅黑</vt:lpstr>
      <vt:lpstr>Arial Unicode MS</vt:lpstr>
      <vt:lpstr>Cambria Math</vt:lpstr>
      <vt:lpstr>Calibri</vt:lpstr>
      <vt:lpstr>Office 主题</vt:lpstr>
      <vt:lpstr>Office 主题​​</vt:lpstr>
      <vt:lpstr>引入</vt:lpstr>
      <vt:lpstr>如何用量子计算机分解质因数？</vt:lpstr>
      <vt:lpstr>PowerPoint 演示文稿</vt:lpstr>
      <vt:lpstr>传统部分</vt:lpstr>
      <vt:lpstr>成功率</vt:lpstr>
      <vt:lpstr>成功率</vt:lpstr>
      <vt:lpstr>成功率</vt:lpstr>
      <vt:lpstr>成功率</vt:lpstr>
      <vt:lpstr>量子计算</vt:lpstr>
      <vt:lpstr>量子电路简介</vt:lpstr>
      <vt:lpstr>量子电路简介</vt:lpstr>
      <vt:lpstr>测量结果</vt:lpstr>
      <vt:lpstr>周期性</vt:lpstr>
      <vt:lpstr>QFT后</vt:lpstr>
      <vt:lpstr>概率</vt:lpstr>
      <vt:lpstr>峰值满足的条件</vt:lpstr>
      <vt:lpstr>构建量子乘法器</vt:lpstr>
      <vt:lpstr> （模 ，加常数）加法器</vt:lpstr>
      <vt:lpstr>（模 N，加常数）加法器</vt:lpstr>
      <vt:lpstr>（模 N，乘常数）乘法器</vt:lpstr>
      <vt:lpstr>（模 N，乘常数）乘法器</vt:lpstr>
      <vt:lpstr>完整的shor算法  （使用4n+2 qubits）</vt:lpstr>
      <vt:lpstr>2n+3 trick</vt:lpstr>
      <vt:lpstr>2n+3 trick</vt:lpstr>
      <vt:lpstr>2n+3 trick</vt:lpstr>
      <vt:lpstr>2n+3 trick</vt:lpstr>
      <vt:lpstr>2n+3 trick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cyc</dc:creator>
  <cp:lastModifiedBy>29459</cp:lastModifiedBy>
  <cp:revision>49</cp:revision>
  <dcterms:created xsi:type="dcterms:W3CDTF">2022-05-27T11:02:00Z</dcterms:created>
  <dcterms:modified xsi:type="dcterms:W3CDTF">2022-05-30T16:14:34Z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A03588DF27BC4B9DB4FED1B55171C01F</vt:lpwstr>
  </property>
  <property fmtid="{D5CDD505-2E9C-101B-9397-08002B2CF9AE}" pid="3" name="KSOProductBuildVer">
    <vt:lpwstr>1033-11.2.0.10323</vt:lpwstr>
  </property>
</Properties>
</file>